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Dancing Script" panose="020B0604020202020204" charset="-93"/>
      <p:regular r:id="rId29"/>
    </p:embeddedFont>
    <p:embeddedFont>
      <p:font typeface="Glacial Indifference" panose="020B0604020202020204" charset="0"/>
      <p:regular r:id="rId30"/>
    </p:embeddedFont>
    <p:embeddedFont>
      <p:font typeface="Glacial Indifference Bold" panose="020B0604020202020204" charset="0"/>
      <p:regular r:id="rId31"/>
    </p:embeddedFont>
    <p:embeddedFont>
      <p:font typeface="Moontime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4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4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1255" y="-2017079"/>
            <a:ext cx="13902753" cy="13381400"/>
          </a:xfrm>
          <a:custGeom>
            <a:avLst/>
            <a:gdLst/>
            <a:ahLst/>
            <a:cxnLst/>
            <a:rect l="l" t="t" r="r" b="b"/>
            <a:pathLst>
              <a:path w="13902753" h="13381400">
                <a:moveTo>
                  <a:pt x="0" y="0"/>
                </a:moveTo>
                <a:lnTo>
                  <a:pt x="13902754" y="0"/>
                </a:lnTo>
                <a:lnTo>
                  <a:pt x="13902754" y="13381400"/>
                </a:lnTo>
                <a:lnTo>
                  <a:pt x="0" y="13381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62172" y="-668293"/>
            <a:ext cx="2446436" cy="4114800"/>
          </a:xfrm>
          <a:custGeom>
            <a:avLst/>
            <a:gdLst/>
            <a:ahLst/>
            <a:cxnLst/>
            <a:rect l="l" t="t" r="r" b="b"/>
            <a:pathLst>
              <a:path w="2446436" h="4114800">
                <a:moveTo>
                  <a:pt x="0" y="0"/>
                </a:moveTo>
                <a:lnTo>
                  <a:pt x="2446436" y="0"/>
                </a:lnTo>
                <a:lnTo>
                  <a:pt x="24464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864009" y="6950278"/>
            <a:ext cx="2423991" cy="4114800"/>
          </a:xfrm>
          <a:custGeom>
            <a:avLst/>
            <a:gdLst/>
            <a:ahLst/>
            <a:cxnLst/>
            <a:rect l="l" t="t" r="r" b="b"/>
            <a:pathLst>
              <a:path w="2423991" h="4114800">
                <a:moveTo>
                  <a:pt x="0" y="0"/>
                </a:moveTo>
                <a:lnTo>
                  <a:pt x="2423991" y="0"/>
                </a:lnTo>
                <a:lnTo>
                  <a:pt x="24239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26129" y="3813810"/>
            <a:ext cx="12835742" cy="2964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9000" dirty="0">
                <a:solidFill>
                  <a:srgbClr val="22423D"/>
                </a:solidFill>
                <a:latin typeface="Dancing Script"/>
              </a:rPr>
              <a:t>Understanding Hashing and Implementing Hash Table with Separate Chaining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1746" y="-1717592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130694" y="7232997"/>
            <a:ext cx="4734603" cy="4114800"/>
          </a:xfrm>
          <a:custGeom>
            <a:avLst/>
            <a:gdLst/>
            <a:ahLst/>
            <a:cxnLst/>
            <a:rect l="l" t="t" r="r" b="b"/>
            <a:pathLst>
              <a:path w="4734603" h="4114800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231155" y="3549306"/>
            <a:ext cx="7356790" cy="5370147"/>
          </a:xfrm>
          <a:custGeom>
            <a:avLst/>
            <a:gdLst/>
            <a:ahLst/>
            <a:cxnLst/>
            <a:rect l="l" t="t" r="r" b="b"/>
            <a:pathLst>
              <a:path w="7356790" h="5370147">
                <a:moveTo>
                  <a:pt x="0" y="0"/>
                </a:moveTo>
                <a:lnTo>
                  <a:pt x="7356791" y="0"/>
                </a:lnTo>
                <a:lnTo>
                  <a:pt x="7356791" y="5370147"/>
                </a:lnTo>
                <a:lnTo>
                  <a:pt x="0" y="53701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05005" y="819150"/>
            <a:ext cx="7838995" cy="2488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20"/>
              </a:lnSpc>
            </a:pPr>
            <a:r>
              <a:rPr lang="en-US" sz="11096">
                <a:solidFill>
                  <a:srgbClr val="22423D"/>
                </a:solidFill>
                <a:latin typeface="Moontime"/>
              </a:rPr>
              <a:t>Hash Table with Separate Chaining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628921" y="5058042"/>
            <a:ext cx="5427923" cy="233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9"/>
              </a:lnSpc>
            </a:pPr>
            <a:r>
              <a:rPr lang="en-US" sz="2999" spc="497">
                <a:solidFill>
                  <a:srgbClr val="22423D"/>
                </a:solidFill>
                <a:latin typeface="Glacial Indifference"/>
              </a:rPr>
              <a:t>A hash table is an array-based data structure that uses hashing to store and retrieve elements.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1746" y="-1717592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34988" y="3301682"/>
            <a:ext cx="10931197" cy="5465598"/>
          </a:xfrm>
          <a:custGeom>
            <a:avLst/>
            <a:gdLst/>
            <a:ahLst/>
            <a:cxnLst/>
            <a:rect l="l" t="t" r="r" b="b"/>
            <a:pathLst>
              <a:path w="10931197" h="5465598">
                <a:moveTo>
                  <a:pt x="0" y="0"/>
                </a:moveTo>
                <a:lnTo>
                  <a:pt x="10931196" y="0"/>
                </a:lnTo>
                <a:lnTo>
                  <a:pt x="10931196" y="5465599"/>
                </a:lnTo>
                <a:lnTo>
                  <a:pt x="0" y="54655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05005" y="819150"/>
            <a:ext cx="7838995" cy="2488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20"/>
              </a:lnSpc>
            </a:pPr>
            <a:r>
              <a:rPr lang="en-US" sz="11096">
                <a:solidFill>
                  <a:srgbClr val="22423D"/>
                </a:solidFill>
                <a:latin typeface="Moontime"/>
              </a:rPr>
              <a:t>Hash Table with Separate Chaining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1786801" y="3547710"/>
            <a:ext cx="6258268" cy="5450064"/>
            <a:chOff x="0" y="0"/>
            <a:chExt cx="8344357" cy="7266753"/>
          </a:xfrm>
        </p:grpSpPr>
        <p:sp>
          <p:nvSpPr>
            <p:cNvPr id="6" name="TextBox 6"/>
            <p:cNvSpPr txBox="1"/>
            <p:nvPr/>
          </p:nvSpPr>
          <p:spPr>
            <a:xfrm>
              <a:off x="0" y="-19050"/>
              <a:ext cx="8344357" cy="3105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9"/>
                </a:lnSpc>
              </a:pPr>
              <a:r>
                <a:rPr lang="en-US" sz="2999" spc="497">
                  <a:solidFill>
                    <a:srgbClr val="22423D"/>
                  </a:solidFill>
                  <a:latin typeface="Glacial Indifference"/>
                </a:rPr>
                <a:t>Separate chaining is a collision resolution technique where each bucket in the hash table contains a linked list.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161602"/>
              <a:ext cx="8344357" cy="3105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9"/>
                </a:lnSpc>
              </a:pPr>
              <a:r>
                <a:rPr lang="en-US" sz="2999" spc="497">
                  <a:solidFill>
                    <a:srgbClr val="22423D"/>
                  </a:solidFill>
                  <a:latin typeface="Glacial Indifference"/>
                </a:rPr>
                <a:t>When a collision occurs (two elements hash to the same index), the new element is appended to the linked list at that index.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83500" y="2935924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347631" y="3190243"/>
            <a:ext cx="3186537" cy="3606163"/>
          </a:xfrm>
          <a:custGeom>
            <a:avLst/>
            <a:gdLst/>
            <a:ahLst/>
            <a:cxnLst/>
            <a:rect l="l" t="t" r="r" b="b"/>
            <a:pathLst>
              <a:path w="3186537" h="3606163">
                <a:moveTo>
                  <a:pt x="0" y="0"/>
                </a:moveTo>
                <a:lnTo>
                  <a:pt x="3186537" y="0"/>
                </a:lnTo>
                <a:lnTo>
                  <a:pt x="3186537" y="3606163"/>
                </a:lnTo>
                <a:lnTo>
                  <a:pt x="0" y="36061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12159" y="6151327"/>
            <a:ext cx="4868329" cy="5014197"/>
          </a:xfrm>
          <a:custGeom>
            <a:avLst/>
            <a:gdLst/>
            <a:ahLst/>
            <a:cxnLst/>
            <a:rect l="l" t="t" r="r" b="b"/>
            <a:pathLst>
              <a:path w="4868329" h="5014197">
                <a:moveTo>
                  <a:pt x="0" y="0"/>
                </a:moveTo>
                <a:lnTo>
                  <a:pt x="4868330" y="0"/>
                </a:lnTo>
                <a:lnTo>
                  <a:pt x="4868330" y="5014197"/>
                </a:lnTo>
                <a:lnTo>
                  <a:pt x="0" y="50141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921486" y="4440486"/>
            <a:ext cx="12445027" cy="1996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82"/>
              </a:lnSpc>
            </a:pPr>
            <a:r>
              <a:rPr lang="en-US" sz="17003">
                <a:solidFill>
                  <a:srgbClr val="22423D"/>
                </a:solidFill>
                <a:latin typeface="Moontime"/>
              </a:rPr>
              <a:t>Implementation Steps</a:t>
            </a:r>
          </a:p>
        </p:txBody>
      </p:sp>
      <p:sp>
        <p:nvSpPr>
          <p:cNvPr id="6" name="Freeform 6"/>
          <p:cNvSpPr/>
          <p:nvPr/>
        </p:nvSpPr>
        <p:spPr>
          <a:xfrm>
            <a:off x="-297884" y="6341827"/>
            <a:ext cx="4868329" cy="5014197"/>
          </a:xfrm>
          <a:custGeom>
            <a:avLst/>
            <a:gdLst/>
            <a:ahLst/>
            <a:cxnLst/>
            <a:rect l="l" t="t" r="r" b="b"/>
            <a:pathLst>
              <a:path w="4868329" h="5014197">
                <a:moveTo>
                  <a:pt x="0" y="0"/>
                </a:moveTo>
                <a:lnTo>
                  <a:pt x="4868330" y="0"/>
                </a:lnTo>
                <a:lnTo>
                  <a:pt x="4868330" y="5014197"/>
                </a:lnTo>
                <a:lnTo>
                  <a:pt x="0" y="50141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61105" y="-1717592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16953" y="6431624"/>
            <a:ext cx="1803031" cy="4114800"/>
          </a:xfrm>
          <a:custGeom>
            <a:avLst/>
            <a:gdLst/>
            <a:ahLst/>
            <a:cxnLst/>
            <a:rect l="l" t="t" r="r" b="b"/>
            <a:pathLst>
              <a:path w="1803031" h="4114800">
                <a:moveTo>
                  <a:pt x="0" y="0"/>
                </a:moveTo>
                <a:lnTo>
                  <a:pt x="1803030" y="0"/>
                </a:lnTo>
                <a:lnTo>
                  <a:pt x="18030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409700"/>
            <a:ext cx="8419079" cy="1307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20"/>
              </a:lnSpc>
            </a:pPr>
            <a:r>
              <a:rPr lang="en-US" sz="11096">
                <a:solidFill>
                  <a:srgbClr val="22423D"/>
                </a:solidFill>
                <a:latin typeface="Moontime"/>
              </a:rPr>
              <a:t>Implementation Steps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486493"/>
            <a:ext cx="16230600" cy="5116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8199" lvl="1" indent="-514350">
              <a:lnSpc>
                <a:spcPts val="5759"/>
              </a:lnSpc>
              <a:buFont typeface="+mj-lt"/>
              <a:buAutoNum type="arabicPeriod"/>
            </a:pPr>
            <a:r>
              <a:rPr lang="en-US" sz="2999" spc="497" dirty="0">
                <a:solidFill>
                  <a:srgbClr val="22423D"/>
                </a:solidFill>
                <a:latin typeface="Glacial Indifference"/>
              </a:rPr>
              <a:t>Design the hash table with an array and a linked list structure.</a:t>
            </a:r>
          </a:p>
          <a:p>
            <a:pPr marL="838199" lvl="1" indent="-514350">
              <a:lnSpc>
                <a:spcPts val="5759"/>
              </a:lnSpc>
              <a:buFont typeface="+mj-lt"/>
              <a:buAutoNum type="arabicPeriod"/>
            </a:pPr>
            <a:r>
              <a:rPr lang="en-US" sz="2999" spc="497" dirty="0">
                <a:solidFill>
                  <a:srgbClr val="22423D"/>
                </a:solidFill>
                <a:latin typeface="Glacial Indifference"/>
              </a:rPr>
              <a:t>Define a hash function that converts the data into a hash code.</a:t>
            </a:r>
          </a:p>
          <a:p>
            <a:pPr marL="838199" lvl="1" indent="-514350">
              <a:lnSpc>
                <a:spcPts val="5759"/>
              </a:lnSpc>
              <a:buFont typeface="+mj-lt"/>
              <a:buAutoNum type="arabicPeriod"/>
            </a:pPr>
            <a:r>
              <a:rPr lang="en-US" sz="2999" spc="497" dirty="0">
                <a:solidFill>
                  <a:srgbClr val="22423D"/>
                </a:solidFill>
                <a:latin typeface="Glacial Indifference"/>
              </a:rPr>
              <a:t>Create a method to insert an element into the hash table.</a:t>
            </a:r>
          </a:p>
          <a:p>
            <a:pPr marL="838199" lvl="1" indent="-514350">
              <a:lnSpc>
                <a:spcPts val="5759"/>
              </a:lnSpc>
              <a:buFont typeface="+mj-lt"/>
              <a:buAutoNum type="arabicPeriod"/>
            </a:pPr>
            <a:r>
              <a:rPr lang="en-US" sz="2999" spc="497" dirty="0">
                <a:solidFill>
                  <a:srgbClr val="22423D"/>
                </a:solidFill>
                <a:latin typeface="Glacial Indifference"/>
              </a:rPr>
              <a:t>Handle collisions by appending elements to the linked list at the corresponding index.</a:t>
            </a:r>
          </a:p>
          <a:p>
            <a:pPr marL="838199" lvl="1" indent="-514350">
              <a:lnSpc>
                <a:spcPts val="5759"/>
              </a:lnSpc>
              <a:buFont typeface="+mj-lt"/>
              <a:buAutoNum type="arabicPeriod"/>
            </a:pPr>
            <a:r>
              <a:rPr lang="en-US" sz="2999" spc="497" dirty="0">
                <a:solidFill>
                  <a:srgbClr val="22423D"/>
                </a:solidFill>
                <a:latin typeface="Glacial Indifference"/>
              </a:rPr>
              <a:t>Implement a method to search for an element by its key.</a:t>
            </a:r>
          </a:p>
          <a:p>
            <a:pPr marL="838199" lvl="1" indent="-514350">
              <a:lnSpc>
                <a:spcPts val="5759"/>
              </a:lnSpc>
              <a:buFont typeface="+mj-lt"/>
              <a:buAutoNum type="arabicPeriod"/>
            </a:pPr>
            <a:r>
              <a:rPr lang="en-US" sz="2999" spc="497" dirty="0">
                <a:solidFill>
                  <a:srgbClr val="22423D"/>
                </a:solidFill>
                <a:latin typeface="Glacial Indifference"/>
              </a:rPr>
              <a:t>Implement a method to delete an element from the hash table.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83500" y="2935924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347631" y="3190243"/>
            <a:ext cx="3186537" cy="3606163"/>
          </a:xfrm>
          <a:custGeom>
            <a:avLst/>
            <a:gdLst/>
            <a:ahLst/>
            <a:cxnLst/>
            <a:rect l="l" t="t" r="r" b="b"/>
            <a:pathLst>
              <a:path w="3186537" h="3606163">
                <a:moveTo>
                  <a:pt x="0" y="0"/>
                </a:moveTo>
                <a:lnTo>
                  <a:pt x="3186537" y="0"/>
                </a:lnTo>
                <a:lnTo>
                  <a:pt x="3186537" y="3606163"/>
                </a:lnTo>
                <a:lnTo>
                  <a:pt x="0" y="36061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50549" y="6796406"/>
            <a:ext cx="4868329" cy="5014197"/>
          </a:xfrm>
          <a:custGeom>
            <a:avLst/>
            <a:gdLst/>
            <a:ahLst/>
            <a:cxnLst/>
            <a:rect l="l" t="t" r="r" b="b"/>
            <a:pathLst>
              <a:path w="4868329" h="5014197">
                <a:moveTo>
                  <a:pt x="0" y="0"/>
                </a:moveTo>
                <a:lnTo>
                  <a:pt x="4868329" y="0"/>
                </a:lnTo>
                <a:lnTo>
                  <a:pt x="4868329" y="5014197"/>
                </a:lnTo>
                <a:lnTo>
                  <a:pt x="0" y="50141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406877" y="3535611"/>
            <a:ext cx="15474247" cy="3806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82"/>
              </a:lnSpc>
            </a:pPr>
            <a:r>
              <a:rPr lang="en-US" sz="17003">
                <a:solidFill>
                  <a:srgbClr val="22423D"/>
                </a:solidFill>
                <a:latin typeface="Moontime"/>
              </a:rPr>
              <a:t>Advantages of Hash Table with Separate Chaining</a:t>
            </a:r>
          </a:p>
        </p:txBody>
      </p:sp>
      <p:sp>
        <p:nvSpPr>
          <p:cNvPr id="6" name="Freeform 6"/>
          <p:cNvSpPr/>
          <p:nvPr/>
        </p:nvSpPr>
        <p:spPr>
          <a:xfrm>
            <a:off x="-436274" y="6986906"/>
            <a:ext cx="4868329" cy="5014197"/>
          </a:xfrm>
          <a:custGeom>
            <a:avLst/>
            <a:gdLst/>
            <a:ahLst/>
            <a:cxnLst/>
            <a:rect l="l" t="t" r="r" b="b"/>
            <a:pathLst>
              <a:path w="4868329" h="5014197">
                <a:moveTo>
                  <a:pt x="0" y="0"/>
                </a:moveTo>
                <a:lnTo>
                  <a:pt x="4868329" y="0"/>
                </a:lnTo>
                <a:lnTo>
                  <a:pt x="4868329" y="5014197"/>
                </a:lnTo>
                <a:lnTo>
                  <a:pt x="0" y="50141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Char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78051" y="-994908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2" y="0"/>
                </a:lnTo>
                <a:lnTo>
                  <a:pt x="4813502" y="5492585"/>
                </a:lnTo>
                <a:lnTo>
                  <a:pt x="0" y="5492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409700"/>
            <a:ext cx="12555424" cy="2488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20"/>
              </a:lnSpc>
            </a:pPr>
            <a:r>
              <a:rPr lang="en-US" sz="11096">
                <a:solidFill>
                  <a:srgbClr val="22423D"/>
                </a:solidFill>
                <a:latin typeface="Moontime"/>
              </a:rPr>
              <a:t>Advantages of Hash Table with Separate Chaining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326071" y="3826536"/>
            <a:ext cx="12870708" cy="4714684"/>
            <a:chOff x="0" y="-19050"/>
            <a:chExt cx="17160944" cy="6286245"/>
          </a:xfrm>
        </p:grpSpPr>
        <p:sp>
          <p:nvSpPr>
            <p:cNvPr id="5" name="TextBox 5"/>
            <p:cNvSpPr txBox="1"/>
            <p:nvPr/>
          </p:nvSpPr>
          <p:spPr>
            <a:xfrm>
              <a:off x="0" y="603251"/>
              <a:ext cx="17160944" cy="56639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9"/>
                </a:lnSpc>
              </a:pPr>
              <a:r>
                <a:rPr lang="en-US" sz="2999" spc="497" dirty="0">
                  <a:solidFill>
                    <a:srgbClr val="22423D"/>
                  </a:solidFill>
                  <a:latin typeface="Glacial Indifference"/>
                </a:rPr>
                <a:t>Separate chaining addresses the issue of collisions that can occur when multiple elements are mapped to the same index in a hash table. </a:t>
              </a:r>
            </a:p>
            <a:p>
              <a:pPr>
                <a:lnSpc>
                  <a:spcPts val="3749"/>
                </a:lnSpc>
              </a:pPr>
              <a:endParaRPr lang="en-US" sz="2999" spc="497" dirty="0">
                <a:solidFill>
                  <a:srgbClr val="22423D"/>
                </a:solidFill>
                <a:latin typeface="Glacial Indifference"/>
              </a:endParaRPr>
            </a:p>
            <a:p>
              <a:pPr>
                <a:lnSpc>
                  <a:spcPts val="3749"/>
                </a:lnSpc>
              </a:pPr>
              <a:r>
                <a:rPr lang="en-US" sz="2999" spc="497" dirty="0">
                  <a:solidFill>
                    <a:srgbClr val="22423D"/>
                  </a:solidFill>
                  <a:latin typeface="Glacial Indifference"/>
                </a:rPr>
                <a:t>Instead of overwriting the existing value, multiple elements can be stored at the same index by forming a linked list or other data structure. This reduces collisions and allows for efficient storage and retrieval of elements.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11525959" cy="615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9"/>
                </a:lnSpc>
              </a:pPr>
              <a:r>
                <a:rPr lang="en-US" sz="2999" spc="497">
                  <a:solidFill>
                    <a:srgbClr val="22423D"/>
                  </a:solidFill>
                  <a:latin typeface="Glacial Indifference Bold"/>
                </a:rPr>
                <a:t>EFFICIENT HANDLING OF COLLISIONS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-151116" y="7073534"/>
            <a:ext cx="1803031" cy="4114800"/>
          </a:xfrm>
          <a:custGeom>
            <a:avLst/>
            <a:gdLst/>
            <a:ahLst/>
            <a:cxnLst/>
            <a:rect l="l" t="t" r="r" b="b"/>
            <a:pathLst>
              <a:path w="1803031" h="4114800">
                <a:moveTo>
                  <a:pt x="0" y="0"/>
                </a:moveTo>
                <a:lnTo>
                  <a:pt x="1803030" y="0"/>
                </a:lnTo>
                <a:lnTo>
                  <a:pt x="18030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78051" y="-994908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2" y="0"/>
                </a:lnTo>
                <a:lnTo>
                  <a:pt x="4813502" y="5492585"/>
                </a:lnTo>
                <a:lnTo>
                  <a:pt x="0" y="5492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409700"/>
            <a:ext cx="12555424" cy="2488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20"/>
              </a:lnSpc>
            </a:pPr>
            <a:r>
              <a:rPr lang="en-US" sz="11096">
                <a:solidFill>
                  <a:srgbClr val="22423D"/>
                </a:solidFill>
                <a:latin typeface="Moontime"/>
              </a:rPr>
              <a:t>Advantages of Hash Table with Separate Chaining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806867" y="4273293"/>
            <a:ext cx="5953538" cy="2790825"/>
            <a:chOff x="0" y="-19050"/>
            <a:chExt cx="7938051" cy="3721100"/>
          </a:xfrm>
        </p:grpSpPr>
        <p:sp>
          <p:nvSpPr>
            <p:cNvPr id="5" name="TextBox 5"/>
            <p:cNvSpPr txBox="1"/>
            <p:nvPr/>
          </p:nvSpPr>
          <p:spPr>
            <a:xfrm>
              <a:off x="0" y="596900"/>
              <a:ext cx="7938051" cy="3105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9"/>
                </a:lnSpc>
              </a:pPr>
              <a:r>
                <a:rPr lang="en-US" sz="2999" spc="497" dirty="0">
                  <a:solidFill>
                    <a:srgbClr val="22423D"/>
                  </a:solidFill>
                  <a:latin typeface="Glacial Indifference"/>
                </a:rPr>
                <a:t>The hash table can dynamically resize itself to maintain performance as the number of elements grows.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7938051" cy="615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9"/>
                </a:lnSpc>
              </a:pPr>
              <a:r>
                <a:rPr lang="en-US" sz="2999" spc="497">
                  <a:solidFill>
                    <a:srgbClr val="22423D"/>
                  </a:solidFill>
                  <a:latin typeface="Glacial Indifference Bold"/>
                </a:rPr>
                <a:t>DYNAMIC RESIZING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885685" y="4287580"/>
            <a:ext cx="5953538" cy="2782765"/>
            <a:chOff x="0" y="0"/>
            <a:chExt cx="7938051" cy="3710354"/>
          </a:xfrm>
        </p:grpSpPr>
        <p:sp>
          <p:nvSpPr>
            <p:cNvPr id="8" name="TextBox 8"/>
            <p:cNvSpPr txBox="1"/>
            <p:nvPr/>
          </p:nvSpPr>
          <p:spPr>
            <a:xfrm>
              <a:off x="0" y="605203"/>
              <a:ext cx="7938051" cy="3105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9"/>
                </a:lnSpc>
              </a:pPr>
              <a:r>
                <a:rPr lang="en-US" sz="2999" spc="497" dirty="0">
                  <a:solidFill>
                    <a:srgbClr val="22423D"/>
                  </a:solidFill>
                  <a:latin typeface="Glacial Indifference"/>
                </a:rPr>
                <a:t>Separate chaining is relatively easy to implement compared to other collision resolution techniques.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7938051" cy="615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9"/>
                </a:lnSpc>
              </a:pPr>
              <a:r>
                <a:rPr lang="en-US" sz="2999" spc="497">
                  <a:solidFill>
                    <a:srgbClr val="22423D"/>
                  </a:solidFill>
                  <a:latin typeface="Glacial Indifference Bold"/>
                </a:rPr>
                <a:t>SIMPLE IMPLEMENTATION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216953" y="6431624"/>
            <a:ext cx="1803031" cy="4114800"/>
          </a:xfrm>
          <a:custGeom>
            <a:avLst/>
            <a:gdLst/>
            <a:ahLst/>
            <a:cxnLst/>
            <a:rect l="l" t="t" r="r" b="b"/>
            <a:pathLst>
              <a:path w="1803031" h="4114800">
                <a:moveTo>
                  <a:pt x="0" y="0"/>
                </a:moveTo>
                <a:lnTo>
                  <a:pt x="1803030" y="0"/>
                </a:lnTo>
                <a:lnTo>
                  <a:pt x="18030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9551227" y="2740689"/>
            <a:ext cx="4216289" cy="3043394"/>
          </a:xfrm>
          <a:custGeom>
            <a:avLst/>
            <a:gdLst/>
            <a:ahLst/>
            <a:cxnLst/>
            <a:rect l="l" t="t" r="r" b="b"/>
            <a:pathLst>
              <a:path w="4216289" h="3043394">
                <a:moveTo>
                  <a:pt x="0" y="0"/>
                </a:moveTo>
                <a:lnTo>
                  <a:pt x="4216289" y="0"/>
                </a:lnTo>
                <a:lnTo>
                  <a:pt x="4216289" y="3043394"/>
                </a:lnTo>
                <a:lnTo>
                  <a:pt x="0" y="3043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21486" y="4440486"/>
            <a:ext cx="12445027" cy="1996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82"/>
              </a:lnSpc>
            </a:pPr>
            <a:r>
              <a:rPr lang="en-US" sz="17003">
                <a:solidFill>
                  <a:srgbClr val="22423D"/>
                </a:solidFill>
                <a:latin typeface="Moontime"/>
              </a:rPr>
              <a:t>Example</a:t>
            </a:r>
          </a:p>
        </p:txBody>
      </p:sp>
      <p:sp>
        <p:nvSpPr>
          <p:cNvPr id="4" name="Freeform 4"/>
          <p:cNvSpPr/>
          <p:nvPr/>
        </p:nvSpPr>
        <p:spPr>
          <a:xfrm>
            <a:off x="620740" y="3141157"/>
            <a:ext cx="4601493" cy="7811176"/>
          </a:xfrm>
          <a:custGeom>
            <a:avLst/>
            <a:gdLst/>
            <a:ahLst/>
            <a:cxnLst/>
            <a:rect l="l" t="t" r="r" b="b"/>
            <a:pathLst>
              <a:path w="4601493" h="7811176">
                <a:moveTo>
                  <a:pt x="0" y="0"/>
                </a:moveTo>
                <a:lnTo>
                  <a:pt x="4601493" y="0"/>
                </a:lnTo>
                <a:lnTo>
                  <a:pt x="4601493" y="7811176"/>
                </a:lnTo>
                <a:lnTo>
                  <a:pt x="0" y="78111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61105" y="-1717592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16953" y="6431624"/>
            <a:ext cx="1803031" cy="4114800"/>
          </a:xfrm>
          <a:custGeom>
            <a:avLst/>
            <a:gdLst/>
            <a:ahLst/>
            <a:cxnLst/>
            <a:rect l="l" t="t" r="r" b="b"/>
            <a:pathLst>
              <a:path w="1803031" h="4114800">
                <a:moveTo>
                  <a:pt x="0" y="0"/>
                </a:moveTo>
                <a:lnTo>
                  <a:pt x="1803030" y="0"/>
                </a:lnTo>
                <a:lnTo>
                  <a:pt x="18030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409700"/>
            <a:ext cx="8419079" cy="1307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20"/>
              </a:lnSpc>
            </a:pPr>
            <a:r>
              <a:rPr lang="en-US" sz="11096">
                <a:solidFill>
                  <a:srgbClr val="22423D"/>
                </a:solidFill>
                <a:latin typeface="Moontime"/>
              </a:rPr>
              <a:t>Example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565442"/>
            <a:ext cx="16230600" cy="4278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2999" spc="497">
                <a:solidFill>
                  <a:srgbClr val="22423D"/>
                </a:solidFill>
                <a:latin typeface="Glacial Indifference"/>
              </a:rPr>
              <a:t>Consider implementing a hash table with separate chaining to store student records by their ID.</a:t>
            </a:r>
          </a:p>
          <a:p>
            <a:pPr marL="647697" lvl="1" indent="-323848">
              <a:lnSpc>
                <a:spcPts val="5759"/>
              </a:lnSpc>
              <a:buFont typeface="Arial"/>
              <a:buChar char="•"/>
            </a:pPr>
            <a:r>
              <a:rPr lang="en-US" sz="2999" spc="497">
                <a:solidFill>
                  <a:srgbClr val="22423D"/>
                </a:solidFill>
                <a:latin typeface="Glacial Indifference"/>
              </a:rPr>
              <a:t>Hash function: Compute the hash code by taking the modulus of the ID with the size of the hash table.</a:t>
            </a:r>
          </a:p>
          <a:p>
            <a:pPr marL="647697" lvl="1" indent="-323848">
              <a:lnSpc>
                <a:spcPts val="5759"/>
              </a:lnSpc>
              <a:buFont typeface="Arial"/>
              <a:buChar char="•"/>
            </a:pPr>
            <a:r>
              <a:rPr lang="en-US" sz="2999" spc="497">
                <a:solidFill>
                  <a:srgbClr val="22423D"/>
                </a:solidFill>
                <a:latin typeface="Glacial Indifference"/>
              </a:rPr>
              <a:t>Collisions: If multiple students have the same hash code, store them in a linked list at the corresponding index.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61105" y="-1717592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16953" y="6431624"/>
            <a:ext cx="1803031" cy="4114800"/>
          </a:xfrm>
          <a:custGeom>
            <a:avLst/>
            <a:gdLst/>
            <a:ahLst/>
            <a:cxnLst/>
            <a:rect l="l" t="t" r="r" b="b"/>
            <a:pathLst>
              <a:path w="1803031" h="4114800">
                <a:moveTo>
                  <a:pt x="0" y="0"/>
                </a:moveTo>
                <a:lnTo>
                  <a:pt x="1803030" y="0"/>
                </a:lnTo>
                <a:lnTo>
                  <a:pt x="18030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6563558" cy="5225876"/>
          </a:xfrm>
          <a:custGeom>
            <a:avLst/>
            <a:gdLst/>
            <a:ahLst/>
            <a:cxnLst/>
            <a:rect l="l" t="t" r="r" b="b"/>
            <a:pathLst>
              <a:path w="6563558" h="5225876">
                <a:moveTo>
                  <a:pt x="0" y="0"/>
                </a:moveTo>
                <a:lnTo>
                  <a:pt x="6563558" y="0"/>
                </a:lnTo>
                <a:lnTo>
                  <a:pt x="6563558" y="5225876"/>
                </a:lnTo>
                <a:lnTo>
                  <a:pt x="0" y="52258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238804" y="1645312"/>
            <a:ext cx="13049196" cy="8641688"/>
          </a:xfrm>
          <a:custGeom>
            <a:avLst/>
            <a:gdLst/>
            <a:ahLst/>
            <a:cxnLst/>
            <a:rect l="l" t="t" r="r" b="b"/>
            <a:pathLst>
              <a:path w="13049196" h="8641688">
                <a:moveTo>
                  <a:pt x="0" y="0"/>
                </a:moveTo>
                <a:lnTo>
                  <a:pt x="13049196" y="0"/>
                </a:lnTo>
                <a:lnTo>
                  <a:pt x="13049196" y="8641688"/>
                </a:lnTo>
                <a:lnTo>
                  <a:pt x="0" y="86416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99324" y="-2500429"/>
            <a:ext cx="5452110" cy="8229600"/>
          </a:xfrm>
          <a:custGeom>
            <a:avLst/>
            <a:gdLst/>
            <a:ahLst/>
            <a:cxnLst/>
            <a:rect l="l" t="t" r="r" b="b"/>
            <a:pathLst>
              <a:path w="5452110" h="8229600">
                <a:moveTo>
                  <a:pt x="0" y="0"/>
                </a:moveTo>
                <a:lnTo>
                  <a:pt x="5452110" y="0"/>
                </a:lnTo>
                <a:lnTo>
                  <a:pt x="54521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131147" y="7220542"/>
            <a:ext cx="4868329" cy="5014197"/>
          </a:xfrm>
          <a:custGeom>
            <a:avLst/>
            <a:gdLst/>
            <a:ahLst/>
            <a:cxnLst/>
            <a:rect l="l" t="t" r="r" b="b"/>
            <a:pathLst>
              <a:path w="4868329" h="5014197">
                <a:moveTo>
                  <a:pt x="0" y="0"/>
                </a:moveTo>
                <a:lnTo>
                  <a:pt x="4868329" y="0"/>
                </a:lnTo>
                <a:lnTo>
                  <a:pt x="4868329" y="5014196"/>
                </a:lnTo>
                <a:lnTo>
                  <a:pt x="0" y="5014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73449" y="4440486"/>
            <a:ext cx="5819421" cy="1996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282"/>
              </a:lnSpc>
            </a:pPr>
            <a:r>
              <a:rPr lang="en-US" sz="17003">
                <a:solidFill>
                  <a:srgbClr val="22423D"/>
                </a:solidFill>
                <a:latin typeface="Moontime"/>
              </a:rPr>
              <a:t>Contents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992870" y="1060641"/>
            <a:ext cx="11295130" cy="7937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14732" lvl="1" indent="-507366">
              <a:lnSpc>
                <a:spcPts val="7943"/>
              </a:lnSpc>
              <a:buFont typeface="Arial"/>
              <a:buChar char="•"/>
            </a:pPr>
            <a:r>
              <a:rPr lang="en-US" sz="4700" spc="258">
                <a:solidFill>
                  <a:srgbClr val="22423D"/>
                </a:solidFill>
                <a:latin typeface="Glacial Indifference"/>
              </a:rPr>
              <a:t>Introduction</a:t>
            </a:r>
          </a:p>
          <a:p>
            <a:pPr marL="1014732" lvl="1" indent="-507366">
              <a:lnSpc>
                <a:spcPts val="7943"/>
              </a:lnSpc>
              <a:buFont typeface="Arial"/>
              <a:buChar char="•"/>
            </a:pPr>
            <a:r>
              <a:rPr lang="en-US" sz="4700" spc="258">
                <a:solidFill>
                  <a:srgbClr val="22423D"/>
                </a:solidFill>
                <a:latin typeface="Glacial Indifference"/>
              </a:rPr>
              <a:t>Hashing Explained</a:t>
            </a:r>
          </a:p>
          <a:p>
            <a:pPr marL="1014732" lvl="1" indent="-507366">
              <a:lnSpc>
                <a:spcPts val="7943"/>
              </a:lnSpc>
              <a:buFont typeface="Arial"/>
              <a:buChar char="•"/>
            </a:pPr>
            <a:r>
              <a:rPr lang="en-US" sz="4700" spc="258">
                <a:solidFill>
                  <a:srgbClr val="22423D"/>
                </a:solidFill>
                <a:latin typeface="Glacial Indifference"/>
              </a:rPr>
              <a:t>Hash Table with Separate Chaining</a:t>
            </a:r>
          </a:p>
          <a:p>
            <a:pPr marL="1014732" lvl="1" indent="-507366">
              <a:lnSpc>
                <a:spcPts val="7943"/>
              </a:lnSpc>
              <a:buFont typeface="Arial"/>
              <a:buChar char="•"/>
            </a:pPr>
            <a:r>
              <a:rPr lang="en-US" sz="4700" spc="258">
                <a:solidFill>
                  <a:srgbClr val="22423D"/>
                </a:solidFill>
                <a:latin typeface="Glacial Indifference"/>
              </a:rPr>
              <a:t>Implementation Steps</a:t>
            </a:r>
          </a:p>
          <a:p>
            <a:pPr marL="1014732" lvl="1" indent="-507366">
              <a:lnSpc>
                <a:spcPts val="7943"/>
              </a:lnSpc>
              <a:buFont typeface="Arial"/>
              <a:buChar char="•"/>
            </a:pPr>
            <a:r>
              <a:rPr lang="en-US" sz="4700" spc="258">
                <a:solidFill>
                  <a:srgbClr val="22423D"/>
                </a:solidFill>
                <a:latin typeface="Glacial Indifference"/>
              </a:rPr>
              <a:t>Advantages of Hash Table with Separate Chaining</a:t>
            </a:r>
          </a:p>
          <a:p>
            <a:pPr marL="1014732" lvl="1" indent="-507366">
              <a:lnSpc>
                <a:spcPts val="7943"/>
              </a:lnSpc>
              <a:buFont typeface="Arial"/>
              <a:buChar char="•"/>
            </a:pPr>
            <a:r>
              <a:rPr lang="en-US" sz="4700" spc="258">
                <a:solidFill>
                  <a:srgbClr val="22423D"/>
                </a:solidFill>
                <a:latin typeface="Glacial Indifference"/>
              </a:rPr>
              <a:t>Example</a:t>
            </a:r>
          </a:p>
          <a:p>
            <a:pPr marL="1014732" lvl="1" indent="-507366">
              <a:lnSpc>
                <a:spcPts val="7943"/>
              </a:lnSpc>
              <a:buFont typeface="Arial"/>
              <a:buChar char="•"/>
            </a:pPr>
            <a:r>
              <a:rPr lang="en-US" sz="4700" spc="258">
                <a:solidFill>
                  <a:srgbClr val="22423D"/>
                </a:solidFill>
                <a:latin typeface="Glacial Indifference"/>
              </a:rPr>
              <a:t>Summary</a:t>
            </a:r>
          </a:p>
        </p:txBody>
      </p:sp>
      <p:sp>
        <p:nvSpPr>
          <p:cNvPr id="6" name="Freeform 6"/>
          <p:cNvSpPr/>
          <p:nvPr/>
        </p:nvSpPr>
        <p:spPr>
          <a:xfrm>
            <a:off x="-1045422" y="7030042"/>
            <a:ext cx="4868329" cy="5014197"/>
          </a:xfrm>
          <a:custGeom>
            <a:avLst/>
            <a:gdLst/>
            <a:ahLst/>
            <a:cxnLst/>
            <a:rect l="l" t="t" r="r" b="b"/>
            <a:pathLst>
              <a:path w="4868329" h="5014197">
                <a:moveTo>
                  <a:pt x="0" y="0"/>
                </a:moveTo>
                <a:lnTo>
                  <a:pt x="4868329" y="0"/>
                </a:lnTo>
                <a:lnTo>
                  <a:pt x="4868329" y="5014196"/>
                </a:lnTo>
                <a:lnTo>
                  <a:pt x="0" y="50141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61105" y="-1717592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16953" y="6431624"/>
            <a:ext cx="1803031" cy="4114800"/>
          </a:xfrm>
          <a:custGeom>
            <a:avLst/>
            <a:gdLst/>
            <a:ahLst/>
            <a:cxnLst/>
            <a:rect l="l" t="t" r="r" b="b"/>
            <a:pathLst>
              <a:path w="1803031" h="4114800">
                <a:moveTo>
                  <a:pt x="0" y="0"/>
                </a:moveTo>
                <a:lnTo>
                  <a:pt x="1803030" y="0"/>
                </a:lnTo>
                <a:lnTo>
                  <a:pt x="18030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14611377" cy="10287000"/>
          </a:xfrm>
          <a:custGeom>
            <a:avLst/>
            <a:gdLst/>
            <a:ahLst/>
            <a:cxnLst/>
            <a:rect l="l" t="t" r="r" b="b"/>
            <a:pathLst>
              <a:path w="14611377" h="10287000">
                <a:moveTo>
                  <a:pt x="0" y="0"/>
                </a:moveTo>
                <a:lnTo>
                  <a:pt x="14611377" y="0"/>
                </a:lnTo>
                <a:lnTo>
                  <a:pt x="1461137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721213" y="0"/>
            <a:ext cx="10566787" cy="6495601"/>
          </a:xfrm>
          <a:custGeom>
            <a:avLst/>
            <a:gdLst/>
            <a:ahLst/>
            <a:cxnLst/>
            <a:rect l="l" t="t" r="r" b="b"/>
            <a:pathLst>
              <a:path w="10566787" h="6495601">
                <a:moveTo>
                  <a:pt x="0" y="0"/>
                </a:moveTo>
                <a:lnTo>
                  <a:pt x="10566787" y="0"/>
                </a:lnTo>
                <a:lnTo>
                  <a:pt x="10566787" y="6495601"/>
                </a:lnTo>
                <a:lnTo>
                  <a:pt x="0" y="64956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9551227" y="2740689"/>
            <a:ext cx="4216289" cy="3043394"/>
          </a:xfrm>
          <a:custGeom>
            <a:avLst/>
            <a:gdLst/>
            <a:ahLst/>
            <a:cxnLst/>
            <a:rect l="l" t="t" r="r" b="b"/>
            <a:pathLst>
              <a:path w="4216289" h="3043394">
                <a:moveTo>
                  <a:pt x="0" y="0"/>
                </a:moveTo>
                <a:lnTo>
                  <a:pt x="4216289" y="0"/>
                </a:lnTo>
                <a:lnTo>
                  <a:pt x="4216289" y="3043394"/>
                </a:lnTo>
                <a:lnTo>
                  <a:pt x="0" y="3043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21486" y="4440486"/>
            <a:ext cx="12445027" cy="1996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82"/>
              </a:lnSpc>
            </a:pPr>
            <a:r>
              <a:rPr lang="en-US" sz="17003">
                <a:solidFill>
                  <a:srgbClr val="22423D"/>
                </a:solidFill>
                <a:latin typeface="Moontime"/>
              </a:rPr>
              <a:t>Summary</a:t>
            </a:r>
          </a:p>
        </p:txBody>
      </p:sp>
      <p:sp>
        <p:nvSpPr>
          <p:cNvPr id="4" name="Freeform 4"/>
          <p:cNvSpPr/>
          <p:nvPr/>
        </p:nvSpPr>
        <p:spPr>
          <a:xfrm>
            <a:off x="620740" y="3141157"/>
            <a:ext cx="4601493" cy="7811176"/>
          </a:xfrm>
          <a:custGeom>
            <a:avLst/>
            <a:gdLst/>
            <a:ahLst/>
            <a:cxnLst/>
            <a:rect l="l" t="t" r="r" b="b"/>
            <a:pathLst>
              <a:path w="4601493" h="7811176">
                <a:moveTo>
                  <a:pt x="0" y="0"/>
                </a:moveTo>
                <a:lnTo>
                  <a:pt x="4601493" y="0"/>
                </a:lnTo>
                <a:lnTo>
                  <a:pt x="4601493" y="7811176"/>
                </a:lnTo>
                <a:lnTo>
                  <a:pt x="0" y="78111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45148" y="-3546048"/>
            <a:ext cx="5452110" cy="8229600"/>
          </a:xfrm>
          <a:custGeom>
            <a:avLst/>
            <a:gdLst/>
            <a:ahLst/>
            <a:cxnLst/>
            <a:rect l="l" t="t" r="r" b="b"/>
            <a:pathLst>
              <a:path w="5452110" h="8229600">
                <a:moveTo>
                  <a:pt x="0" y="0"/>
                </a:moveTo>
                <a:lnTo>
                  <a:pt x="5452110" y="0"/>
                </a:lnTo>
                <a:lnTo>
                  <a:pt x="54521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18732">
            <a:off x="-609755" y="6201256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0"/>
                </a:moveTo>
                <a:lnTo>
                  <a:pt x="4198775" y="0"/>
                </a:lnTo>
                <a:lnTo>
                  <a:pt x="41987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84334" y="4440486"/>
            <a:ext cx="5834571" cy="1996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282"/>
              </a:lnSpc>
            </a:pPr>
            <a:r>
              <a:rPr lang="en-US" sz="17003">
                <a:solidFill>
                  <a:srgbClr val="22423D"/>
                </a:solidFill>
                <a:latin typeface="Moontime"/>
              </a:rPr>
              <a:t>Summary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18905" y="1472819"/>
            <a:ext cx="11210701" cy="7188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8" lvl="1" indent="-334644" algn="just">
              <a:lnSpc>
                <a:spcPts val="5238"/>
              </a:lnSpc>
              <a:buFont typeface="Arial"/>
              <a:buChar char="•"/>
            </a:pPr>
            <a:r>
              <a:rPr lang="en-US" sz="3099" spc="514">
                <a:solidFill>
                  <a:srgbClr val="22423D"/>
                </a:solidFill>
                <a:latin typeface="Glacial Indifference"/>
              </a:rPr>
              <a:t>Hashing is a technique for efficiently storing and retrieving data in a hash table.</a:t>
            </a:r>
          </a:p>
          <a:p>
            <a:pPr algn="just">
              <a:lnSpc>
                <a:spcPts val="5238"/>
              </a:lnSpc>
            </a:pPr>
            <a:endParaRPr lang="en-US" sz="3099" spc="514">
              <a:solidFill>
                <a:srgbClr val="22423D"/>
              </a:solidFill>
              <a:latin typeface="Glacial Indifference"/>
            </a:endParaRPr>
          </a:p>
          <a:p>
            <a:pPr marL="669288" lvl="1" indent="-334644" algn="just">
              <a:lnSpc>
                <a:spcPts val="5238"/>
              </a:lnSpc>
              <a:buFont typeface="Arial"/>
              <a:buChar char="•"/>
            </a:pPr>
            <a:r>
              <a:rPr lang="en-US" sz="3099" spc="514">
                <a:solidFill>
                  <a:srgbClr val="22423D"/>
                </a:solidFill>
                <a:latin typeface="Glacial Indifference"/>
              </a:rPr>
              <a:t>Separate chaining is a collision resolution method in hash tables where each bucket contains a linked list.</a:t>
            </a:r>
          </a:p>
          <a:p>
            <a:pPr algn="just">
              <a:lnSpc>
                <a:spcPts val="5238"/>
              </a:lnSpc>
            </a:pPr>
            <a:endParaRPr lang="en-US" sz="3099" spc="514">
              <a:solidFill>
                <a:srgbClr val="22423D"/>
              </a:solidFill>
              <a:latin typeface="Glacial Indifference"/>
            </a:endParaRPr>
          </a:p>
          <a:p>
            <a:pPr marL="669288" lvl="1" indent="-334644" algn="just">
              <a:lnSpc>
                <a:spcPts val="5238"/>
              </a:lnSpc>
              <a:buFont typeface="Arial"/>
              <a:buChar char="•"/>
            </a:pPr>
            <a:r>
              <a:rPr lang="en-US" sz="3099" spc="514">
                <a:solidFill>
                  <a:srgbClr val="22423D"/>
                </a:solidFill>
                <a:latin typeface="Glacial Indifference"/>
              </a:rPr>
              <a:t>Implementing a hash table with separate chaining involves designing the data structure, defining a hash function, and handling collisions.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2172" y="-668293"/>
            <a:ext cx="2446436" cy="4114800"/>
          </a:xfrm>
          <a:custGeom>
            <a:avLst/>
            <a:gdLst/>
            <a:ahLst/>
            <a:cxnLst/>
            <a:rect l="l" t="t" r="r" b="b"/>
            <a:pathLst>
              <a:path w="2446436" h="4114800">
                <a:moveTo>
                  <a:pt x="0" y="0"/>
                </a:moveTo>
                <a:lnTo>
                  <a:pt x="2446436" y="0"/>
                </a:lnTo>
                <a:lnTo>
                  <a:pt x="24464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864009" y="6950278"/>
            <a:ext cx="2423991" cy="4114800"/>
          </a:xfrm>
          <a:custGeom>
            <a:avLst/>
            <a:gdLst/>
            <a:ahLst/>
            <a:cxnLst/>
            <a:rect l="l" t="t" r="r" b="b"/>
            <a:pathLst>
              <a:path w="2423991" h="4114800">
                <a:moveTo>
                  <a:pt x="0" y="0"/>
                </a:moveTo>
                <a:lnTo>
                  <a:pt x="2423991" y="0"/>
                </a:lnTo>
                <a:lnTo>
                  <a:pt x="24239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293156" y="-403679"/>
            <a:ext cx="11009614" cy="10362799"/>
          </a:xfrm>
          <a:custGeom>
            <a:avLst/>
            <a:gdLst/>
            <a:ahLst/>
            <a:cxnLst/>
            <a:rect l="l" t="t" r="r" b="b"/>
            <a:pathLst>
              <a:path w="11009614" h="10362799">
                <a:moveTo>
                  <a:pt x="0" y="0"/>
                </a:moveTo>
                <a:lnTo>
                  <a:pt x="11009613" y="0"/>
                </a:lnTo>
                <a:lnTo>
                  <a:pt x="11009613" y="10362799"/>
                </a:lnTo>
                <a:lnTo>
                  <a:pt x="0" y="103627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985231" y="4934456"/>
            <a:ext cx="10317538" cy="1503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11"/>
              </a:lnSpc>
            </a:pPr>
            <a:r>
              <a:rPr lang="en-US" sz="17003" dirty="0">
                <a:solidFill>
                  <a:srgbClr val="22423D"/>
                </a:solidFill>
                <a:latin typeface="Moontime"/>
              </a:rPr>
              <a:t>Thank you!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98419" y="1792536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21486" y="4440486"/>
            <a:ext cx="12445027" cy="1996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82"/>
              </a:lnSpc>
            </a:pPr>
            <a:r>
              <a:rPr lang="en-US" sz="17003">
                <a:solidFill>
                  <a:srgbClr val="22423D"/>
                </a:solidFill>
                <a:latin typeface="Moontime"/>
              </a:rPr>
              <a:t>Introduction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-557230" y="6765405"/>
            <a:ext cx="5085708" cy="4114800"/>
          </a:xfrm>
          <a:custGeom>
            <a:avLst/>
            <a:gdLst/>
            <a:ahLst/>
            <a:cxnLst/>
            <a:rect l="l" t="t" r="r" b="b"/>
            <a:pathLst>
              <a:path w="5085708" h="4114800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78051" y="-1717592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2" y="0"/>
                </a:lnTo>
                <a:lnTo>
                  <a:pt x="4813502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99310" y="3584564"/>
            <a:ext cx="16059990" cy="466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9"/>
              </a:lnSpc>
            </a:pPr>
            <a:r>
              <a:rPr lang="en-US" sz="2999" spc="497">
                <a:solidFill>
                  <a:srgbClr val="22423D"/>
                </a:solidFill>
                <a:latin typeface="Glacial Indifference"/>
              </a:rPr>
              <a:t>Hashing is a technique used in computer science to efficiently store and retrieve data in a data structure called a hash table.</a:t>
            </a:r>
          </a:p>
          <a:p>
            <a:pPr>
              <a:lnSpc>
                <a:spcPts val="3749"/>
              </a:lnSpc>
            </a:pPr>
            <a:endParaRPr lang="en-US" sz="2999" spc="497">
              <a:solidFill>
                <a:srgbClr val="22423D"/>
              </a:solidFill>
              <a:latin typeface="Glacial Indifference"/>
            </a:endParaRPr>
          </a:p>
          <a:p>
            <a:pPr>
              <a:lnSpc>
                <a:spcPts val="3749"/>
              </a:lnSpc>
            </a:pPr>
            <a:r>
              <a:rPr lang="en-US" sz="2999" spc="497">
                <a:solidFill>
                  <a:srgbClr val="22423D"/>
                </a:solidFill>
                <a:latin typeface="Glacial Indifference"/>
              </a:rPr>
              <a:t>It provides constant-time average-case complexity for search, insert, and delete operations.</a:t>
            </a:r>
          </a:p>
          <a:p>
            <a:pPr>
              <a:lnSpc>
                <a:spcPts val="3749"/>
              </a:lnSpc>
            </a:pPr>
            <a:endParaRPr lang="en-US" sz="2999" spc="497">
              <a:solidFill>
                <a:srgbClr val="22423D"/>
              </a:solidFill>
              <a:latin typeface="Glacial Indifference"/>
            </a:endParaRPr>
          </a:p>
          <a:p>
            <a:pPr>
              <a:lnSpc>
                <a:spcPts val="3749"/>
              </a:lnSpc>
            </a:pPr>
            <a:r>
              <a:rPr lang="en-US" sz="2999" spc="497">
                <a:solidFill>
                  <a:srgbClr val="22423D"/>
                </a:solidFill>
                <a:latin typeface="Glacial Indifference"/>
              </a:rPr>
              <a:t>One standard method of handling collisions in hash tables is separate chaining, where each bucket in the hash table contains a linked list of elements.</a:t>
            </a:r>
          </a:p>
          <a:p>
            <a:pPr>
              <a:lnSpc>
                <a:spcPts val="3749"/>
              </a:lnSpc>
            </a:pPr>
            <a:endParaRPr lang="en-US" sz="2999" spc="497">
              <a:solidFill>
                <a:srgbClr val="22423D"/>
              </a:solidFill>
              <a:latin typeface="Glacial Indifference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409700"/>
            <a:ext cx="5429703" cy="1307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20"/>
              </a:lnSpc>
            </a:pPr>
            <a:r>
              <a:rPr lang="en-US" sz="11096">
                <a:solidFill>
                  <a:srgbClr val="22423D"/>
                </a:solidFill>
                <a:latin typeface="Moontime"/>
              </a:rPr>
              <a:t>Introduction</a:t>
            </a:r>
          </a:p>
        </p:txBody>
      </p:sp>
      <p:sp>
        <p:nvSpPr>
          <p:cNvPr id="5" name="Freeform 5"/>
          <p:cNvSpPr/>
          <p:nvPr/>
        </p:nvSpPr>
        <p:spPr>
          <a:xfrm>
            <a:off x="14365267" y="7366108"/>
            <a:ext cx="4734603" cy="4114800"/>
          </a:xfrm>
          <a:custGeom>
            <a:avLst/>
            <a:gdLst/>
            <a:ahLst/>
            <a:cxnLst/>
            <a:rect l="l" t="t" r="r" b="b"/>
            <a:pathLst>
              <a:path w="4734603" h="4114800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9551227" y="2740689"/>
            <a:ext cx="4216289" cy="3043394"/>
          </a:xfrm>
          <a:custGeom>
            <a:avLst/>
            <a:gdLst/>
            <a:ahLst/>
            <a:cxnLst/>
            <a:rect l="l" t="t" r="r" b="b"/>
            <a:pathLst>
              <a:path w="4216289" h="3043394">
                <a:moveTo>
                  <a:pt x="0" y="0"/>
                </a:moveTo>
                <a:lnTo>
                  <a:pt x="4216289" y="0"/>
                </a:lnTo>
                <a:lnTo>
                  <a:pt x="4216289" y="3043394"/>
                </a:lnTo>
                <a:lnTo>
                  <a:pt x="0" y="3043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21486" y="4440486"/>
            <a:ext cx="12445027" cy="1996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82"/>
              </a:lnSpc>
            </a:pPr>
            <a:r>
              <a:rPr lang="en-US" sz="17003">
                <a:solidFill>
                  <a:srgbClr val="22423D"/>
                </a:solidFill>
                <a:latin typeface="Moontime"/>
              </a:rPr>
              <a:t>What is Hashing?</a:t>
            </a:r>
          </a:p>
        </p:txBody>
      </p:sp>
      <p:sp>
        <p:nvSpPr>
          <p:cNvPr id="4" name="Freeform 4"/>
          <p:cNvSpPr/>
          <p:nvPr/>
        </p:nvSpPr>
        <p:spPr>
          <a:xfrm>
            <a:off x="6079837" y="6690317"/>
            <a:ext cx="2423991" cy="4114800"/>
          </a:xfrm>
          <a:custGeom>
            <a:avLst/>
            <a:gdLst/>
            <a:ahLst/>
            <a:cxnLst/>
            <a:rect l="l" t="t" r="r" b="b"/>
            <a:pathLst>
              <a:path w="2423991" h="4114800">
                <a:moveTo>
                  <a:pt x="0" y="0"/>
                </a:moveTo>
                <a:lnTo>
                  <a:pt x="2423991" y="0"/>
                </a:lnTo>
                <a:lnTo>
                  <a:pt x="24239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59912" y="7365435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101746" y="-1717592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02292" y="-1243967"/>
            <a:ext cx="5085708" cy="4114800"/>
          </a:xfrm>
          <a:custGeom>
            <a:avLst/>
            <a:gdLst/>
            <a:ahLst/>
            <a:cxnLst/>
            <a:rect l="l" t="t" r="r" b="b"/>
            <a:pathLst>
              <a:path w="5085708" h="4114800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953069" y="2526378"/>
            <a:ext cx="8381863" cy="5234244"/>
          </a:xfrm>
          <a:custGeom>
            <a:avLst/>
            <a:gdLst/>
            <a:ahLst/>
            <a:cxnLst/>
            <a:rect l="l" t="t" r="r" b="b"/>
            <a:pathLst>
              <a:path w="8381863" h="5234244">
                <a:moveTo>
                  <a:pt x="0" y="0"/>
                </a:moveTo>
                <a:lnTo>
                  <a:pt x="8381862" y="0"/>
                </a:lnTo>
                <a:lnTo>
                  <a:pt x="8381862" y="5234244"/>
                </a:lnTo>
                <a:lnTo>
                  <a:pt x="0" y="52342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05005" y="1409700"/>
            <a:ext cx="7838995" cy="1307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20"/>
              </a:lnSpc>
            </a:pPr>
            <a:r>
              <a:rPr lang="en-US" sz="11096">
                <a:solidFill>
                  <a:srgbClr val="22423D"/>
                </a:solidFill>
                <a:latin typeface="Moontime"/>
              </a:rPr>
              <a:t>What is Hashing?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741572"/>
            <a:ext cx="16230600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9"/>
              </a:lnSpc>
            </a:pPr>
            <a:r>
              <a:rPr lang="en-US" sz="2999" spc="497">
                <a:solidFill>
                  <a:srgbClr val="22423D"/>
                </a:solidFill>
                <a:latin typeface="Glacial Indifference"/>
              </a:rPr>
              <a:t>Hashing is the process of mapping data of arbitrary size to fixed-size values (hash codes) using a hash function.</a:t>
            </a:r>
          </a:p>
          <a:p>
            <a:pPr algn="ctr">
              <a:lnSpc>
                <a:spcPts val="3749"/>
              </a:lnSpc>
            </a:pPr>
            <a:endParaRPr lang="en-US" sz="2999" spc="497">
              <a:solidFill>
                <a:srgbClr val="22423D"/>
              </a:solidFill>
              <a:latin typeface="Glacial Indifferenc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59912" y="7365435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101746" y="-1717592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02292" y="-1243967"/>
            <a:ext cx="5085708" cy="4114800"/>
          </a:xfrm>
          <a:custGeom>
            <a:avLst/>
            <a:gdLst/>
            <a:ahLst/>
            <a:cxnLst/>
            <a:rect l="l" t="t" r="r" b="b"/>
            <a:pathLst>
              <a:path w="5085708" h="4114800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086138" y="2721275"/>
            <a:ext cx="10115723" cy="4844450"/>
          </a:xfrm>
          <a:custGeom>
            <a:avLst/>
            <a:gdLst/>
            <a:ahLst/>
            <a:cxnLst/>
            <a:rect l="l" t="t" r="r" b="b"/>
            <a:pathLst>
              <a:path w="10115723" h="4844450">
                <a:moveTo>
                  <a:pt x="0" y="0"/>
                </a:moveTo>
                <a:lnTo>
                  <a:pt x="10115724" y="0"/>
                </a:lnTo>
                <a:lnTo>
                  <a:pt x="10115724" y="4844450"/>
                </a:lnTo>
                <a:lnTo>
                  <a:pt x="0" y="48444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05005" y="1409700"/>
            <a:ext cx="7838995" cy="1307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20"/>
              </a:lnSpc>
            </a:pPr>
            <a:r>
              <a:rPr lang="en-US" sz="11096">
                <a:solidFill>
                  <a:srgbClr val="22423D"/>
                </a:solidFill>
                <a:latin typeface="Moontime"/>
              </a:rPr>
              <a:t>What is Hashing?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8100" y="7546675"/>
            <a:ext cx="16891800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999" spc="497">
                <a:solidFill>
                  <a:srgbClr val="22423D"/>
                </a:solidFill>
                <a:latin typeface="Glacial Indifference"/>
              </a:rPr>
              <a:t>The hash function takes an input (data) and computes a unique hash code.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Word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59912" y="7365435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101746" y="-1717592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02292" y="-1243967"/>
            <a:ext cx="5085708" cy="4114800"/>
          </a:xfrm>
          <a:custGeom>
            <a:avLst/>
            <a:gdLst/>
            <a:ahLst/>
            <a:cxnLst/>
            <a:rect l="l" t="t" r="r" b="b"/>
            <a:pathLst>
              <a:path w="5085708" h="4114800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646603" y="2594461"/>
            <a:ext cx="8994795" cy="5098077"/>
          </a:xfrm>
          <a:custGeom>
            <a:avLst/>
            <a:gdLst/>
            <a:ahLst/>
            <a:cxnLst/>
            <a:rect l="l" t="t" r="r" b="b"/>
            <a:pathLst>
              <a:path w="8994795" h="5098077">
                <a:moveTo>
                  <a:pt x="0" y="0"/>
                </a:moveTo>
                <a:lnTo>
                  <a:pt x="8994794" y="0"/>
                </a:lnTo>
                <a:lnTo>
                  <a:pt x="8994794" y="5098078"/>
                </a:lnTo>
                <a:lnTo>
                  <a:pt x="0" y="50980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05005" y="1409700"/>
            <a:ext cx="7838995" cy="1307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20"/>
              </a:lnSpc>
            </a:pPr>
            <a:r>
              <a:rPr lang="en-US" sz="11096">
                <a:solidFill>
                  <a:srgbClr val="22423D"/>
                </a:solidFill>
                <a:latin typeface="Moontime"/>
              </a:rPr>
              <a:t>What is Hashing?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673489"/>
            <a:ext cx="16230600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999" spc="497">
                <a:solidFill>
                  <a:srgbClr val="22423D"/>
                </a:solidFill>
                <a:latin typeface="Glacial Indifference"/>
              </a:rPr>
              <a:t>The hash code is used as an index to store and retrieve data in the hash table.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Word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98419" y="1792536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21486" y="3535611"/>
            <a:ext cx="12445027" cy="3806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82"/>
              </a:lnSpc>
            </a:pPr>
            <a:r>
              <a:rPr lang="en-US" sz="17003">
                <a:solidFill>
                  <a:srgbClr val="22423D"/>
                </a:solidFill>
                <a:latin typeface="Moontime"/>
              </a:rPr>
              <a:t>Hash Table with Separate Chaining</a:t>
            </a:r>
          </a:p>
        </p:txBody>
      </p:sp>
      <p:sp>
        <p:nvSpPr>
          <p:cNvPr id="4" name="Freeform 4"/>
          <p:cNvSpPr/>
          <p:nvPr/>
        </p:nvSpPr>
        <p:spPr>
          <a:xfrm>
            <a:off x="-557230" y="6765405"/>
            <a:ext cx="5085708" cy="4114800"/>
          </a:xfrm>
          <a:custGeom>
            <a:avLst/>
            <a:gdLst/>
            <a:ahLst/>
            <a:cxnLst/>
            <a:rect l="l" t="t" r="r" b="b"/>
            <a:pathLst>
              <a:path w="5085708" h="4114800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569</Words>
  <Application>Microsoft Office PowerPoint</Application>
  <PresentationFormat>Custom</PresentationFormat>
  <Paragraphs>61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Glacial Indifference</vt:lpstr>
      <vt:lpstr>Dancing Script</vt:lpstr>
      <vt:lpstr>Glacial Indifference Bold</vt:lpstr>
      <vt:lpstr>Arial</vt:lpstr>
      <vt:lpstr>Moontime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Hashing and Implementing Hash Table with Separate Chaining Bài thuyết trình</dc:title>
  <cp:lastModifiedBy>Huy Nhật</cp:lastModifiedBy>
  <cp:revision>4</cp:revision>
  <dcterms:created xsi:type="dcterms:W3CDTF">2006-08-16T00:00:00Z</dcterms:created>
  <dcterms:modified xsi:type="dcterms:W3CDTF">2023-06-29T01:18:20Z</dcterms:modified>
  <dc:identifier>DAFnBHWjBMk</dc:identifier>
</cp:coreProperties>
</file>